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6700" b="0" i="0" u="none" strike="noStrike" cap="none" spc="0" normalizeH="0" baseline="0">
        <a:ln>
          <a:noFill/>
        </a:ln>
        <a:solidFill>
          <a:schemeClr val="accent1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78" d="100"/>
          <a:sy n="78" d="100"/>
        </p:scale>
        <p:origin x="16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tiff>
</file>

<file path=ppt/media/image5.jpeg>
</file>

<file path=ppt/media/image6.jpe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5" name="Shape 16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518256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1pPr>
            <a:lvl2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2pPr>
            <a:lvl3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3pPr>
            <a:lvl4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4pPr>
            <a:lvl5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Image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Image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5">
              <a:hueOff val="-234537"/>
              <a:satOff val="-1108"/>
              <a:lumOff val="-14796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3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4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5" name="Text"/>
          <p:cNvSpPr txBox="1"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5">
            <a:hueOff val="-234537"/>
            <a:satOff val="-1108"/>
            <a:lumOff val="-14796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4" name="Image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>
                <a:solidFill>
                  <a:schemeClr val="accent5">
                    <a:hueOff val="-234537"/>
                    <a:satOff val="-1108"/>
                    <a:lumOff val="-14796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406400" y="355600"/>
            <a:ext cx="12192000" cy="723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chemeClr val="accent5">
                <a:hueOff val="-234537"/>
                <a:satOff val="-1108"/>
                <a:lumOff val="-1479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3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10160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1pPr>
            <a:lvl2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2pPr>
            <a:lvl3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3pPr>
            <a:lvl4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4pPr>
            <a:lvl5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38787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1pPr>
            <a:lvl2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  <a:defRPr>
                <a:solidFill>
                  <a:srgbClr val="FFFFFF"/>
                </a:solidFill>
              </a:defRPr>
            </a:lvl2pPr>
            <a:lvl3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3pPr>
            <a:lvl4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4pPr>
            <a:lvl5pPr>
              <a:buClr>
                <a:schemeClr val="accent5">
                  <a:hueOff val="-234537"/>
                  <a:satOff val="-1108"/>
                  <a:lumOff val="-14796"/>
                </a:schemeClr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solidFill>
                  <a:schemeClr val="accent5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3" name="Image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>
                <a:solidFill>
                  <a:srgbClr val="FFFFFF"/>
                </a:solidFill>
              </a:defRPr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rgbClr val="A6AAA9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he TITLE OF YOUR PRESENT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350520">
              <a:defRPr sz="10200">
                <a:solidFill>
                  <a:srgbClr val="FFFFFF"/>
                </a:solidFill>
              </a:defRPr>
            </a:lvl1pPr>
          </a:lstStyle>
          <a:p>
            <a:r>
              <a:rPr lang="en-US" sz="6000" dirty="0" smtClean="0"/>
              <a:t>A machine learning model for the </a:t>
            </a:r>
            <a:r>
              <a:rPr lang="en-US" sz="6000" dirty="0" err="1" smtClean="0"/>
              <a:t>ncaa</a:t>
            </a:r>
            <a:r>
              <a:rPr lang="en-US" sz="6000" dirty="0" smtClean="0"/>
              <a:t> men’s basketball tournament</a:t>
            </a:r>
            <a:endParaRPr sz="6000" dirty="0"/>
          </a:p>
        </p:txBody>
      </p:sp>
      <p:sp>
        <p:nvSpPr>
          <p:cNvPr id="168" name="YOUR NAME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362204">
              <a:spcBef>
                <a:spcPts val="1400"/>
              </a:spcBef>
              <a:defRPr sz="2914">
                <a:solidFill>
                  <a:schemeClr val="accent1"/>
                </a:solidFill>
              </a:defRPr>
            </a:pPr>
            <a:r>
              <a:rPr lang="en-US" dirty="0" smtClean="0"/>
              <a:t>Ethan marks</a:t>
            </a:r>
            <a:endParaRPr dirty="0"/>
          </a:p>
          <a:p>
            <a:pPr defTabSz="362204">
              <a:spcBef>
                <a:spcPts val="1400"/>
              </a:spcBef>
              <a:defRPr sz="1178">
                <a:solidFill>
                  <a:srgbClr val="FFFFFF"/>
                </a:solidFill>
              </a:defRPr>
            </a:pPr>
            <a:endParaRPr dirty="0"/>
          </a:p>
          <a:p>
            <a:pPr defTabSz="362204">
              <a:spcBef>
                <a:spcPts val="1400"/>
              </a:spcBef>
              <a:defRPr sz="1178">
                <a:solidFill>
                  <a:srgbClr val="FFFFFF"/>
                </a:solidFill>
              </a:defRPr>
            </a:pPr>
            <a:r>
              <a:rPr dirty="0"/>
              <a:t>Python for Data Science, </a:t>
            </a:r>
            <a:r>
              <a:rPr dirty="0" err="1"/>
              <a:t>CSCI</a:t>
            </a:r>
            <a:r>
              <a:rPr dirty="0"/>
              <a:t> E-29</a:t>
            </a:r>
          </a:p>
          <a:p>
            <a:pPr defTabSz="362204">
              <a:spcBef>
                <a:spcPts val="1400"/>
              </a:spcBef>
              <a:defRPr sz="1302">
                <a:solidFill>
                  <a:srgbClr val="FFFFFF"/>
                </a:solidFill>
              </a:defRPr>
            </a:pPr>
            <a:r>
              <a:rPr dirty="0"/>
              <a:t>Harvard University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9901" y="1600979"/>
            <a:ext cx="1964998" cy="23106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asted-image-small.png" descr="pasted-image-small.png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88532" y="5371293"/>
            <a:ext cx="1858394" cy="1858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2" name="Image" descr="Image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023677" y="5371293"/>
            <a:ext cx="1858394" cy="1858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7" y="0"/>
                </a:moveTo>
                <a:cubicBezTo>
                  <a:pt x="7319" y="0"/>
                  <a:pt x="4803" y="1055"/>
                  <a:pt x="2882" y="3164"/>
                </a:cubicBezTo>
                <a:cubicBezTo>
                  <a:pt x="-961" y="7382"/>
                  <a:pt x="-961" y="14218"/>
                  <a:pt x="2882" y="18436"/>
                </a:cubicBezTo>
                <a:cubicBezTo>
                  <a:pt x="4803" y="20545"/>
                  <a:pt x="7319" y="21600"/>
                  <a:pt x="9837" y="21600"/>
                </a:cubicBezTo>
                <a:cubicBezTo>
                  <a:pt x="12355" y="21600"/>
                  <a:pt x="14875" y="20545"/>
                  <a:pt x="16796" y="18436"/>
                </a:cubicBezTo>
                <a:cubicBezTo>
                  <a:pt x="20639" y="14218"/>
                  <a:pt x="20639" y="7382"/>
                  <a:pt x="16796" y="3164"/>
                </a:cubicBezTo>
                <a:cubicBezTo>
                  <a:pt x="14875" y="1055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3" name="Image" descr="Image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558841" y="5371293"/>
            <a:ext cx="1858394" cy="18584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74" name="Neno copy.jpg" descr="Neno copy.jpg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765886" y="1536699"/>
            <a:ext cx="1858394" cy="18584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7" y="0"/>
                </a:moveTo>
                <a:cubicBezTo>
                  <a:pt x="7319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55" y="0"/>
                  <a:pt x="9837" y="0"/>
                </a:cubicBezTo>
                <a:close/>
              </a:path>
            </a:pathLst>
          </a:custGeom>
          <a:ln w="12700">
            <a:solidFill>
              <a:srgbClr val="F3F7F5"/>
            </a:solidFill>
            <a:miter lim="400000"/>
          </a:ln>
        </p:spPr>
      </p:pic>
      <p:sp>
        <p:nvSpPr>
          <p:cNvPr id="175" name="CSCI E-29 2018 Staff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CSCI E-29 2018 Staff</a:t>
            </a:r>
          </a:p>
        </p:txBody>
      </p:sp>
      <p:sp>
        <p:nvSpPr>
          <p:cNvPr id="176" name="Nenad Svrzikapa…"/>
          <p:cNvSpPr txBox="1"/>
          <p:nvPr/>
        </p:nvSpPr>
        <p:spPr>
          <a:xfrm>
            <a:off x="5552198" y="3441699"/>
            <a:ext cx="2552396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Nenad Svrzikapa</a:t>
            </a:r>
          </a:p>
          <a:p>
            <a:pPr algn="ctr">
              <a:spcBef>
                <a:spcPts val="0"/>
              </a:spcBef>
              <a:defRPr sz="2400"/>
            </a:pPr>
            <a:r>
              <a:t>Instructor</a:t>
            </a:r>
          </a:p>
        </p:txBody>
      </p:sp>
      <p:sp>
        <p:nvSpPr>
          <p:cNvPr id="177" name="Lena Hajjar…"/>
          <p:cNvSpPr txBox="1"/>
          <p:nvPr/>
        </p:nvSpPr>
        <p:spPr>
          <a:xfrm>
            <a:off x="235981" y="7504893"/>
            <a:ext cx="2363421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Lena Hajjar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sp>
        <p:nvSpPr>
          <p:cNvPr id="178" name="Philip Lodine…"/>
          <p:cNvSpPr txBox="1"/>
          <p:nvPr/>
        </p:nvSpPr>
        <p:spPr>
          <a:xfrm>
            <a:off x="2771136" y="7504893"/>
            <a:ext cx="236342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Philip Lodine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sp>
        <p:nvSpPr>
          <p:cNvPr id="179" name="Kaleigh Douglas…"/>
          <p:cNvSpPr txBox="1"/>
          <p:nvPr/>
        </p:nvSpPr>
        <p:spPr>
          <a:xfrm>
            <a:off x="5237863" y="7504893"/>
            <a:ext cx="2500275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Kaleigh Douglas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93968" y="5371293"/>
            <a:ext cx="1858393" cy="1858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extrusionOk="0">
                <a:moveTo>
                  <a:pt x="9837" y="0"/>
                </a:moveTo>
                <a:cubicBezTo>
                  <a:pt x="7319" y="0"/>
                  <a:pt x="4803" y="1055"/>
                  <a:pt x="2882" y="3164"/>
                </a:cubicBezTo>
                <a:cubicBezTo>
                  <a:pt x="-961" y="7382"/>
                  <a:pt x="-961" y="14218"/>
                  <a:pt x="2882" y="18436"/>
                </a:cubicBezTo>
                <a:cubicBezTo>
                  <a:pt x="4803" y="20545"/>
                  <a:pt x="7319" y="21600"/>
                  <a:pt x="9837" y="21600"/>
                </a:cubicBezTo>
                <a:cubicBezTo>
                  <a:pt x="12355" y="21600"/>
                  <a:pt x="14875" y="20545"/>
                  <a:pt x="16796" y="18436"/>
                </a:cubicBezTo>
                <a:cubicBezTo>
                  <a:pt x="20639" y="14218"/>
                  <a:pt x="20639" y="7382"/>
                  <a:pt x="16796" y="3164"/>
                </a:cubicBezTo>
                <a:cubicBezTo>
                  <a:pt x="14875" y="1055"/>
                  <a:pt x="12355" y="0"/>
                  <a:pt x="9837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81" name="Alan Xie…"/>
          <p:cNvSpPr txBox="1"/>
          <p:nvPr/>
        </p:nvSpPr>
        <p:spPr>
          <a:xfrm>
            <a:off x="7841445" y="7504893"/>
            <a:ext cx="236342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Alan Xie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0629423" y="5371294"/>
            <a:ext cx="1857773" cy="1858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95" extrusionOk="0">
                <a:moveTo>
                  <a:pt x="10798" y="0"/>
                </a:moveTo>
                <a:cubicBezTo>
                  <a:pt x="8033" y="0"/>
                  <a:pt x="5271" y="1006"/>
                  <a:pt x="3161" y="3017"/>
                </a:cubicBezTo>
                <a:cubicBezTo>
                  <a:pt x="1075" y="5005"/>
                  <a:pt x="23" y="7602"/>
                  <a:pt x="0" y="10208"/>
                </a:cubicBezTo>
                <a:lnTo>
                  <a:pt x="0" y="10384"/>
                </a:lnTo>
                <a:cubicBezTo>
                  <a:pt x="23" y="12990"/>
                  <a:pt x="1075" y="15590"/>
                  <a:pt x="3161" y="17579"/>
                </a:cubicBezTo>
                <a:cubicBezTo>
                  <a:pt x="7380" y="21600"/>
                  <a:pt x="14220" y="21600"/>
                  <a:pt x="18439" y="17579"/>
                </a:cubicBezTo>
                <a:cubicBezTo>
                  <a:pt x="20525" y="15590"/>
                  <a:pt x="21577" y="12990"/>
                  <a:pt x="21600" y="10384"/>
                </a:cubicBezTo>
                <a:lnTo>
                  <a:pt x="21600" y="10208"/>
                </a:lnTo>
                <a:cubicBezTo>
                  <a:pt x="21577" y="7602"/>
                  <a:pt x="20525" y="5005"/>
                  <a:pt x="18439" y="3017"/>
                </a:cubicBezTo>
                <a:cubicBezTo>
                  <a:pt x="16329" y="1006"/>
                  <a:pt x="13563" y="0"/>
                  <a:pt x="10798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83" name="Joe Palin…"/>
          <p:cNvSpPr txBox="1"/>
          <p:nvPr/>
        </p:nvSpPr>
        <p:spPr>
          <a:xfrm>
            <a:off x="10376599" y="7504893"/>
            <a:ext cx="236342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2400"/>
            </a:pPr>
            <a:r>
              <a:t>Joe Palin</a:t>
            </a:r>
          </a:p>
          <a:p>
            <a:pPr algn="ctr">
              <a:spcBef>
                <a:spcPts val="0"/>
              </a:spcBef>
              <a:defRPr sz="2400"/>
            </a:pPr>
            <a:r>
              <a:t>Teaching Fellow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Abstrac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Abstract</a:t>
            </a:r>
          </a:p>
        </p:txBody>
      </p:sp>
      <p:sp>
        <p:nvSpPr>
          <p:cNvPr id="187" name="Max = [10,9, or 8] based on your project select one"/>
          <p:cNvSpPr txBox="1"/>
          <p:nvPr/>
        </p:nvSpPr>
        <p:spPr>
          <a:xfrm>
            <a:off x="406400" y="1075142"/>
            <a:ext cx="11176000" cy="3980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>
            <a:lvl1pPr defTabSz="457200">
              <a:lnSpc>
                <a:spcPct val="80000"/>
              </a:lnSpc>
              <a:spcBef>
                <a:spcPts val="0"/>
              </a:spcBef>
              <a:defRPr sz="2400" cap="all" spc="12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rPr dirty="0"/>
              <a:t>Max = [</a:t>
            </a:r>
            <a:r>
              <a:rPr dirty="0" smtClean="0"/>
              <a:t>10] </a:t>
            </a:r>
            <a:r>
              <a:rPr dirty="0"/>
              <a:t>based on your project select one</a:t>
            </a:r>
          </a:p>
        </p:txBody>
      </p:sp>
      <p:sp>
        <p:nvSpPr>
          <p:cNvPr id="5" name="PANDAS…"/>
          <p:cNvSpPr txBox="1">
            <a:spLocks noGrp="1"/>
          </p:cNvSpPr>
          <p:nvPr>
            <p:ph type="body" idx="1"/>
          </p:nvPr>
        </p:nvSpPr>
        <p:spPr>
          <a:xfrm>
            <a:off x="406400" y="2304219"/>
            <a:ext cx="12192000" cy="6108701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 built a model that can predict whether a men’s college basketball team will beat the Vegas spread in its first game of the NCAA tournament</a:t>
            </a:r>
          </a:p>
          <a:p>
            <a:r>
              <a:rPr lang="en-US" dirty="0" smtClean="0"/>
              <a:t>My model has greater than 50% accuracy</a:t>
            </a:r>
          </a:p>
          <a:p>
            <a:r>
              <a:rPr lang="en-US" dirty="0" smtClean="0"/>
              <a:t>Surprisingly, one of the features with the most predictive value is the experience level of the underdog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quired Libraries and fi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Required Libraries and files</a:t>
            </a:r>
          </a:p>
        </p:txBody>
      </p:sp>
      <p:sp>
        <p:nvSpPr>
          <p:cNvPr id="192" name="PANDAS…"/>
          <p:cNvSpPr txBox="1">
            <a:spLocks noGrp="1"/>
          </p:cNvSpPr>
          <p:nvPr>
            <p:ph type="body" idx="1"/>
          </p:nvPr>
        </p:nvSpPr>
        <p:spPr>
          <a:xfrm>
            <a:off x="406400" y="2304219"/>
            <a:ext cx="12192000" cy="61087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PANDAS</a:t>
            </a:r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dirty="0" err="1"/>
              <a:t>conda</a:t>
            </a:r>
            <a:r>
              <a:rPr dirty="0"/>
              <a:t> install -c anaconda pandas=0.19.2</a:t>
            </a:r>
          </a:p>
          <a:p>
            <a:r>
              <a:rPr lang="en-US" dirty="0" err="1" smtClean="0"/>
              <a:t>NUMPY</a:t>
            </a:r>
            <a:endParaRPr lang="en-US" dirty="0" smtClean="0"/>
          </a:p>
          <a:p>
            <a:pPr marL="0" lvl="0" indent="0">
              <a:spcBef>
                <a:spcPts val="2400"/>
              </a:spcBef>
              <a:buClrTx/>
              <a:buSzTx/>
              <a:buNone/>
              <a:defRPr sz="2400">
                <a:solidFill>
                  <a:srgbClr val="34A5DA"/>
                </a:solidFill>
              </a:defRPr>
            </a:pPr>
            <a:r>
              <a:rPr lang="pt-BR" dirty="0" smtClean="0"/>
              <a:t>conda install -c anaconda numpy</a:t>
            </a:r>
            <a:endParaRPr lang="en-US" dirty="0" smtClean="0"/>
          </a:p>
          <a:p>
            <a:r>
              <a:rPr dirty="0" smtClean="0"/>
              <a:t>DATASET LOCATION</a:t>
            </a:r>
            <a:endParaRPr dirty="0"/>
          </a:p>
          <a:p>
            <a:pPr marL="0" indent="0">
              <a:spcBef>
                <a:spcPts val="2400"/>
              </a:spcBef>
              <a:buClrTx/>
              <a:buSzTx/>
              <a:buFontTx/>
              <a:buNone/>
              <a:defRPr sz="2400">
                <a:solidFill>
                  <a:schemeClr val="accent1"/>
                </a:solidFill>
              </a:defRPr>
            </a:pP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smtClean="0"/>
              <a:t>github.com/ethanwmarks/CSCIE-29</a:t>
            </a:r>
            <a:endParaRPr dirty="0" smtClean="0"/>
          </a:p>
          <a:p>
            <a:r>
              <a:rPr dirty="0" smtClean="0"/>
              <a:t>URL FOR DOWNLOADING YOUR NOTEBOOK</a:t>
            </a:r>
            <a:endParaRPr lang="en-US" dirty="0" smtClean="0"/>
          </a:p>
          <a:p>
            <a:pPr marL="0" lvl="0" indent="0">
              <a:spcBef>
                <a:spcPts val="2400"/>
              </a:spcBef>
              <a:buClrTx/>
              <a:buSzTx/>
              <a:buNone/>
              <a:defRPr sz="2400">
                <a:solidFill>
                  <a:srgbClr val="34A5DA"/>
                </a:solidFill>
              </a:defRPr>
            </a:pPr>
            <a:r>
              <a:rPr lang="en-US" sz="2400" dirty="0" smtClean="0">
                <a:solidFill>
                  <a:srgbClr val="34A5DA"/>
                </a:solidFill>
              </a:rPr>
              <a:t>https</a:t>
            </a:r>
            <a:r>
              <a:rPr lang="en-US" sz="2400" dirty="0">
                <a:solidFill>
                  <a:srgbClr val="34A5DA"/>
                </a:solidFill>
              </a:rPr>
              <a:t>://</a:t>
            </a:r>
            <a:r>
              <a:rPr lang="en-US" sz="2400" dirty="0" smtClean="0">
                <a:solidFill>
                  <a:srgbClr val="34A5DA"/>
                </a:solidFill>
              </a:rPr>
              <a:t>github.com/ethanwmarks/CSCIE-29</a:t>
            </a:r>
            <a:endParaRPr lang="en-US" sz="2400" dirty="0">
              <a:solidFill>
                <a:srgbClr val="34A5DA"/>
              </a:solidFill>
            </a:endParaRPr>
          </a:p>
          <a:p>
            <a:pPr marL="0" indent="0">
              <a:buNone/>
            </a:pPr>
            <a:endParaRPr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EFEREN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REFERENCES</a:t>
            </a:r>
          </a:p>
        </p:txBody>
      </p:sp>
      <p:sp>
        <p:nvSpPr>
          <p:cNvPr id="196" name="ENSURE THAT YOU have CITations for EVERYTHING YOU USED***REMOVE THIS LINE***"/>
          <p:cNvSpPr txBox="1">
            <a:spLocks noGrp="1"/>
          </p:cNvSpPr>
          <p:nvPr>
            <p:ph type="body" idx="13"/>
          </p:nvPr>
        </p:nvSpPr>
        <p:spPr>
          <a:xfrm>
            <a:off x="406400" y="1400158"/>
            <a:ext cx="11176000" cy="361125"/>
          </a:xfrm>
          <a:prstGeom prst="rect">
            <a:avLst/>
          </a:prstGeom>
        </p:spPr>
        <p:txBody>
          <a:bodyPr/>
          <a:lstStyle>
            <a:lvl1pPr>
              <a:defRPr sz="2100" spc="105"/>
            </a:lvl1pPr>
          </a:lstStyle>
          <a:p>
            <a:endParaRPr dirty="0"/>
          </a:p>
        </p:txBody>
      </p:sp>
      <p:sp>
        <p:nvSpPr>
          <p:cNvPr id="5" name="PANDAS…"/>
          <p:cNvSpPr txBox="1">
            <a:spLocks noGrp="1"/>
          </p:cNvSpPr>
          <p:nvPr>
            <p:ph type="body" idx="1"/>
          </p:nvPr>
        </p:nvSpPr>
        <p:spPr>
          <a:xfrm>
            <a:off x="406400" y="2304219"/>
            <a:ext cx="12192000" cy="6108701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 used the following resources for data or coding hints:</a:t>
            </a:r>
          </a:p>
          <a:p>
            <a:pPr lvl="1"/>
            <a:r>
              <a:rPr lang="en-US" dirty="0" smtClean="0"/>
              <a:t>Data from KenPom.com</a:t>
            </a:r>
          </a:p>
          <a:p>
            <a:pPr lvl="1"/>
            <a:r>
              <a:rPr lang="en-US" dirty="0" smtClean="0"/>
              <a:t>Class notes and prior completed problem sets</a:t>
            </a:r>
          </a:p>
          <a:p>
            <a:pPr lvl="1"/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smtClean="0"/>
              <a:t>stackoverflow.com/questions/32902837/replace-substring-in-pandas-data-frame-column?utm_medium=organic&amp;utm_source=google_rich_qa&amp;utm_campaign=google_rich_qa</a:t>
            </a:r>
          </a:p>
          <a:p>
            <a:pPr lvl="1"/>
            <a:r>
              <a:rPr lang="en-US" dirty="0"/>
              <a:t>https://</a:t>
            </a:r>
            <a:r>
              <a:rPr lang="en-US" dirty="0" smtClean="0"/>
              <a:t>stackoverflow.com/questions/14247586/python-pandas-how-to-select-rows-with-one-or-more-nulls-from-a-dataframe-without?utm_medium=organic&amp;utm_source=google_rich_qa&amp;utm_campaign=google_rich_qa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34A5DA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chemeClr val="accent1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6700" b="0" i="0" u="none" strike="noStrike" cap="none" spc="0" normalizeH="0" baseline="0">
            <a:ln>
              <a:noFill/>
            </a:ln>
            <a:solidFill>
              <a:schemeClr val="accent1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171</Words>
  <Application>Microsoft Office PowerPoint</Application>
  <PresentationFormat>Custom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Avenir Next</vt:lpstr>
      <vt:lpstr>Avenir Next Medium</vt:lpstr>
      <vt:lpstr>DIN Alternate</vt:lpstr>
      <vt:lpstr>DIN Condensed</vt:lpstr>
      <vt:lpstr>Helvetica</vt:lpstr>
      <vt:lpstr>Helvetica Neue</vt:lpstr>
      <vt:lpstr>New_Template7</vt:lpstr>
      <vt:lpstr>A machine learning model for the ncaa men’s basketball tournament</vt:lpstr>
      <vt:lpstr>CSCI E-29 2018 Staff</vt:lpstr>
      <vt:lpstr>Abstract</vt:lpstr>
      <vt:lpstr>Required Libraries and files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TITLE OF YOUR PRESENTATION</dc:title>
  <dc:creator>Marks, Ethan W.</dc:creator>
  <cp:lastModifiedBy>Marks, Ethan W.</cp:lastModifiedBy>
  <cp:revision>16</cp:revision>
  <dcterms:modified xsi:type="dcterms:W3CDTF">2018-05-01T02:20:44Z</dcterms:modified>
</cp:coreProperties>
</file>